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7" r:id="rId9"/>
    <p:sldId id="262" r:id="rId10"/>
    <p:sldId id="268" r:id="rId11"/>
    <p:sldId id="269" r:id="rId12"/>
    <p:sldId id="263" r:id="rId13"/>
    <p:sldId id="264" r:id="rId14"/>
    <p:sldId id="265" r:id="rId15"/>
    <p:sldId id="270" r:id="rId16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8" autoAdjust="0"/>
    <p:restoredTop sz="86909" autoAdjust="0"/>
  </p:normalViewPr>
  <p:slideViewPr>
    <p:cSldViewPr snapToGrid="0" showGuides="1">
      <p:cViewPr>
        <p:scale>
          <a:sx n="125" d="100"/>
          <a:sy n="125" d="100"/>
        </p:scale>
        <p:origin x="-168" y="-17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 xmlns="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data appears to have a right </a:t>
            </a:r>
            <a:r>
              <a:rPr lang="en-US" dirty="0" err="1" smtClean="0"/>
              <a:t>skewness</a:t>
            </a:r>
            <a:r>
              <a:rPr lang="en-US" dirty="0" smtClean="0"/>
              <a:t>, however given its large sample size CLT will be robust from violations.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User can check in the same beer multiple time in multiple locations, in order to account for </a:t>
            </a:r>
            <a:r>
              <a:rPr lang="en-US" sz="2400" dirty="0" err="1" smtClean="0"/>
              <a:t>independenct</a:t>
            </a:r>
            <a:r>
              <a:rPr lang="en-US" sz="2400" dirty="0" smtClean="0"/>
              <a:t> we will average the users rating based on location; at brewery / not at brewery.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At a significant level of .05, </a:t>
            </a:r>
            <a:r>
              <a:rPr lang="en-US" sz="2400" dirty="0" err="1" smtClean="0"/>
              <a:t>Peticolas</a:t>
            </a:r>
            <a:r>
              <a:rPr lang="en-US" sz="2400" dirty="0" smtClean="0"/>
              <a:t>, Nobel Rey, and Community mean rating is greater while consumed at the brewery versus not at the brewery.  A 95% confident intervals are listed above.  </a:t>
            </a:r>
          </a:p>
          <a:p>
            <a:pPr marL="0" indent="0">
              <a:buNone/>
            </a:pPr>
            <a:r>
              <a:rPr lang="en-US" sz="2400" dirty="0" smtClean="0"/>
              <a:t>The average differences are small and we will need to research additional confounding variables to be imply any real changes; such as beer styles and person preferences.</a:t>
            </a:r>
            <a:endParaRPr lang="en-US" dirty="0" smtClean="0"/>
          </a:p>
          <a:p>
            <a:r>
              <a:rPr lang="en-US" sz="2400" dirty="0" smtClean="0"/>
              <a:t>This was an observational study thus no casual </a:t>
            </a:r>
            <a:r>
              <a:rPr lang="en-US" sz="2400" dirty="0" err="1" smtClean="0"/>
              <a:t>inferrence</a:t>
            </a:r>
            <a:r>
              <a:rPr lang="en-US" sz="2400" dirty="0" smtClean="0"/>
              <a:t> can be made from the study.  The data was consumed from one week worth of 300 check-ins per beer and not a random sample.  We can only generalize from this population.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7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data is required</a:t>
            </a:r>
          </a:p>
          <a:p>
            <a:r>
              <a:rPr lang="en-US" dirty="0" smtClean="0"/>
              <a:t>Include Beer Styles, IBU, ABV</a:t>
            </a:r>
          </a:p>
          <a:p>
            <a:r>
              <a:rPr lang="en-US" dirty="0" smtClean="0"/>
              <a:t>Identify type of venue</a:t>
            </a:r>
          </a:p>
          <a:p>
            <a:r>
              <a:rPr lang="en-US" dirty="0" smtClean="0"/>
              <a:t>Determine users taste preference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4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bg>
      <p:bgPr>
        <a:gradFill rotWithShape="1">
          <a:gsLst>
            <a:gs pos="0">
              <a:srgbClr val="32A3FF"/>
            </a:gs>
            <a:gs pos="71001">
              <a:srgbClr val="002E55"/>
            </a:gs>
            <a:gs pos="100000">
              <a:srgbClr val="002E5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72" y="4666974"/>
              <a:ext cx="1866900" cy="389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2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72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4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5000">
              <a:schemeClr val="tx2">
                <a:lumMod val="50000"/>
              </a:schemeClr>
            </a:gs>
            <a:gs pos="100000">
              <a:schemeClr val="tx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8194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Beer Ratings Analysis &amp;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MSDS 6306 Case study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Bhuvana Adur Kannan</a:t>
            </a:r>
          </a:p>
          <a:p>
            <a:r>
              <a:rPr lang="en-US" dirty="0" smtClean="0"/>
              <a:t>Christopher Ballenger</a:t>
            </a:r>
          </a:p>
          <a:p>
            <a:r>
              <a:rPr lang="en-US" dirty="0" smtClean="0"/>
              <a:t>Selwyn Samuel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2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beer really better at the brewery?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595" b="4595"/>
          <a:stretch>
            <a:fillRect/>
          </a:stretch>
        </p:blipFill>
        <p:spPr>
          <a:xfrm>
            <a:off x="124890" y="951934"/>
            <a:ext cx="2557350" cy="20597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680" y="2604554"/>
            <a:ext cx="2722362" cy="2413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791" y="1556858"/>
            <a:ext cx="3342169" cy="2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1" y="1019768"/>
            <a:ext cx="8590905" cy="1384154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284481" y="2693361"/>
            <a:ext cx="8589252" cy="984559"/>
          </a:xfrm>
        </p:spPr>
        <p:txBody>
          <a:bodyPr/>
          <a:lstStyle/>
          <a:p>
            <a:r>
              <a:rPr lang="en-US" sz="1600" dirty="0" smtClean="0"/>
              <a:t>3 of the 7 breweries were statistically conclusive</a:t>
            </a:r>
          </a:p>
          <a:p>
            <a:r>
              <a:rPr lang="en-US" sz="1600" dirty="0" smtClean="0"/>
              <a:t>Confounding variables</a:t>
            </a:r>
          </a:p>
          <a:p>
            <a:r>
              <a:rPr lang="en-US" sz="1600" dirty="0" smtClean="0"/>
              <a:t>Limited population</a:t>
            </a:r>
          </a:p>
          <a:p>
            <a:endParaRPr lang="en-US" sz="1600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0" y="4808220"/>
            <a:ext cx="8640053" cy="33528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*Full test can be found on our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repository: </a:t>
            </a:r>
            <a:r>
              <a:rPr lang="en-US" sz="1600" dirty="0" err="1" smtClean="0"/>
              <a:t>LocationBias.Rmd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926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Peticolas</a:t>
            </a:r>
            <a:r>
              <a:rPr lang="en-US" dirty="0" smtClean="0"/>
              <a:t> vs. Community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249680"/>
            <a:ext cx="3992880" cy="3689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80" y="1249680"/>
            <a:ext cx="4013200" cy="37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0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more data!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1684020"/>
            <a:ext cx="7274560" cy="24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1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317500" y="1181100"/>
            <a:ext cx="8826500" cy="3962400"/>
          </a:xfrm>
        </p:spPr>
        <p:txBody>
          <a:bodyPr/>
          <a:lstStyle/>
          <a:p>
            <a:r>
              <a:rPr lang="en-US" dirty="0" smtClean="0"/>
              <a:t>Project Goals</a:t>
            </a:r>
          </a:p>
          <a:p>
            <a:r>
              <a:rPr lang="en-US" dirty="0" smtClean="0"/>
              <a:t>Data Gathering</a:t>
            </a:r>
          </a:p>
          <a:p>
            <a:r>
              <a:rPr lang="en-US" dirty="0" smtClean="0"/>
              <a:t>Feature Selection</a:t>
            </a:r>
          </a:p>
          <a:p>
            <a:r>
              <a:rPr lang="en-US" dirty="0" smtClean="0"/>
              <a:t>Modeling</a:t>
            </a:r>
          </a:p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29150" y="695722"/>
            <a:ext cx="4322344" cy="617934"/>
          </a:xfrm>
        </p:spPr>
        <p:txBody>
          <a:bodyPr/>
          <a:lstStyle/>
          <a:p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29150" y="1313656"/>
            <a:ext cx="4322344" cy="32523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Overall beer sales down 1%</a:t>
            </a:r>
          </a:p>
          <a:p>
            <a:r>
              <a:rPr lang="en-US" dirty="0" smtClean="0"/>
              <a:t>Craft &amp; Import beer sales up 8%</a:t>
            </a:r>
          </a:p>
          <a:p>
            <a:pPr lvl="1"/>
            <a:r>
              <a:rPr lang="en-US" dirty="0" smtClean="0"/>
              <a:t>23% of overall beer sales</a:t>
            </a:r>
          </a:p>
          <a:p>
            <a:r>
              <a:rPr lang="en-US" dirty="0" smtClean="0"/>
              <a:t>Beer drinkers are turning into beer enthusiasts &amp; beer connoisseurs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400" i="1" dirty="0" smtClean="0"/>
              <a:t>“</a:t>
            </a:r>
            <a:r>
              <a:rPr lang="en-US" sz="1400" i="1" dirty="0"/>
              <a:t>For me, it equates to a sense of adventure – collecting sensory experiences through flavor profiles like Indiana Jones collects priceless artifacts. The excitement of a satisfying brew, falling into off-flavors – these experiences belong in the museum of your mind</a:t>
            </a:r>
            <a:r>
              <a:rPr lang="en-US" sz="1400" i="1" dirty="0" smtClean="0"/>
              <a:t>!”</a:t>
            </a:r>
          </a:p>
          <a:p>
            <a:pPr marL="0" indent="0"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- Katy Tilley (</a:t>
            </a:r>
            <a:r>
              <a:rPr lang="en-US" sz="1400" i="1" dirty="0"/>
              <a:t>DESTIHL Brewery Ambassador)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Beer Industry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450" y="4705350"/>
            <a:ext cx="37059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https://www.brewersassociation.org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0" y="977900"/>
            <a:ext cx="4259070" cy="35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053" r="6053"/>
          <a:stretch>
            <a:fillRect/>
          </a:stretch>
        </p:blipFill>
        <p:spPr>
          <a:xfrm>
            <a:off x="7467467" y="75407"/>
            <a:ext cx="1562075" cy="1032034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08830" y="1193006"/>
            <a:ext cx="4322344" cy="2763441"/>
          </a:xfrm>
        </p:spPr>
        <p:txBody>
          <a:bodyPr/>
          <a:lstStyle/>
          <a:p>
            <a:r>
              <a:rPr lang="en-US" dirty="0"/>
              <a:t>Allows users to rate B</a:t>
            </a:r>
            <a:r>
              <a:rPr lang="en-US" dirty="0" smtClean="0"/>
              <a:t>eers, Meads, and Ciders (check-ins) on a scale of 0 </a:t>
            </a:r>
            <a:r>
              <a:rPr lang="mr-IN" dirty="0" smtClean="0"/>
              <a:t>–</a:t>
            </a:r>
            <a:r>
              <a:rPr lang="en-US" dirty="0" smtClean="0"/>
              <a:t> 5 (0.25 increments)</a:t>
            </a:r>
          </a:p>
          <a:p>
            <a:r>
              <a:rPr lang="en-US" dirty="0" smtClean="0"/>
              <a:t>Users can see what their friends are drinking and comment on their check-ins</a:t>
            </a:r>
          </a:p>
          <a:p>
            <a:r>
              <a:rPr lang="en-US" dirty="0" smtClean="0"/>
              <a:t>While rating, users can select where they are consuming the beer, flavors they tasted, how it was served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Untappd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Drink Socially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8400"/>
            <a:ext cx="4328160" cy="34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3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 bias in the way beer enthusiasts rate a beer at a brewery location and other locations?</a:t>
            </a:r>
          </a:p>
          <a:p>
            <a:r>
              <a:rPr lang="en-US" dirty="0"/>
              <a:t>Can we predict an introductory market or area where a beer will be successful?</a:t>
            </a:r>
            <a:endParaRPr lang="en-US" dirty="0" smtClean="0"/>
          </a:p>
          <a:p>
            <a:r>
              <a:rPr lang="en-US" dirty="0" smtClean="0"/>
              <a:t>When a beer enthusiast/connoisseur walks into a brewery can we recommend a beer that he/she would like based on their past ratings profile?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Science Project Life Cycle</a:t>
            </a:r>
          </a:p>
          <a:p>
            <a:pPr lvl="1"/>
            <a:r>
              <a:rPr lang="en-US" dirty="0" smtClean="0"/>
              <a:t>Reproducible research</a:t>
            </a:r>
          </a:p>
          <a:p>
            <a:r>
              <a:rPr lang="en-US" dirty="0" smtClean="0"/>
              <a:t>Apply Statistics lessons from MSDS 6371</a:t>
            </a:r>
          </a:p>
          <a:p>
            <a:pPr lvl="1"/>
            <a:r>
              <a:rPr lang="en-US" dirty="0" smtClean="0"/>
              <a:t>Problem analysis &amp; Identification of tests</a:t>
            </a:r>
          </a:p>
          <a:p>
            <a:r>
              <a:rPr lang="en-US" dirty="0" smtClean="0"/>
              <a:t>Learn new technologies</a:t>
            </a:r>
          </a:p>
          <a:p>
            <a:pPr lvl="1"/>
            <a:r>
              <a:rPr lang="en-US" dirty="0" smtClean="0"/>
              <a:t>APIs, Web Scraping, ML algorithms, H</a:t>
            </a:r>
            <a:r>
              <a:rPr lang="en-US" baseline="-25000" dirty="0" smtClean="0"/>
              <a:t>2</a:t>
            </a:r>
            <a:r>
              <a:rPr lang="en-US" dirty="0" smtClean="0"/>
              <a:t>O Platform</a:t>
            </a:r>
          </a:p>
          <a:p>
            <a:r>
              <a:rPr lang="en-US" dirty="0" smtClean="0"/>
              <a:t>Learn the model and not Perfect the model</a:t>
            </a:r>
          </a:p>
          <a:p>
            <a:pPr lvl="1"/>
            <a:r>
              <a:rPr lang="en-US" dirty="0" smtClean="0"/>
              <a:t>Run evaluations on the model</a:t>
            </a:r>
          </a:p>
          <a:p>
            <a:pPr lvl="1"/>
            <a:r>
              <a:rPr lang="en-US" dirty="0" smtClean="0"/>
              <a:t>Report statistics on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Gathering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3247102" y="950170"/>
            <a:ext cx="2415919" cy="2479572"/>
            <a:chOff x="3075709" y="953257"/>
            <a:chExt cx="2415919" cy="24795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5710" y="953257"/>
              <a:ext cx="2415918" cy="1100250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277033" y="2438973"/>
              <a:ext cx="848324" cy="993856"/>
              <a:chOff x="2840781" y="2510804"/>
              <a:chExt cx="848324" cy="99385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0781" y="2510804"/>
                <a:ext cx="593015" cy="75548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6981" y="2590261"/>
                <a:ext cx="593015" cy="755485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1473" y="2669718"/>
                <a:ext cx="593015" cy="755485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6090" y="2749175"/>
                <a:ext cx="593015" cy="755485"/>
              </a:xfrm>
              <a:prstGeom prst="rect">
                <a:avLst/>
              </a:prstGeom>
            </p:spPr>
          </p:pic>
        </p:grpSp>
        <p:cxnSp>
          <p:nvCxnSpPr>
            <p:cNvPr id="24" name="Elbow Connector 23"/>
            <p:cNvCxnSpPr>
              <a:stCxn id="3" idx="1"/>
              <a:endCxn id="12" idx="1"/>
            </p:cNvCxnSpPr>
            <p:nvPr/>
          </p:nvCxnSpPr>
          <p:spPr>
            <a:xfrm rot="10800000" flipH="1" flipV="1">
              <a:off x="3075709" y="1503382"/>
              <a:ext cx="201323" cy="1313334"/>
            </a:xfrm>
            <a:prstGeom prst="bentConnector3">
              <a:avLst>
                <a:gd name="adj1" fmla="val -113549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4440284" y="2518430"/>
              <a:ext cx="1000189" cy="911705"/>
              <a:chOff x="5521091" y="2016569"/>
              <a:chExt cx="1000189" cy="91170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5452" y="2016569"/>
                <a:ext cx="705828" cy="660775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8136" y="2108585"/>
                <a:ext cx="705828" cy="660775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5708" y="2181763"/>
                <a:ext cx="705828" cy="660775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1091" y="2267499"/>
                <a:ext cx="705828" cy="660775"/>
              </a:xfrm>
              <a:prstGeom prst="rect">
                <a:avLst/>
              </a:prstGeom>
            </p:spPr>
          </p:pic>
        </p:grpSp>
        <p:cxnSp>
          <p:nvCxnSpPr>
            <p:cNvPr id="33" name="Elbow Connector 32"/>
            <p:cNvCxnSpPr>
              <a:stCxn id="3" idx="3"/>
              <a:endCxn id="25" idx="3"/>
            </p:cNvCxnSpPr>
            <p:nvPr/>
          </p:nvCxnSpPr>
          <p:spPr>
            <a:xfrm flipH="1">
              <a:off x="5440473" y="1503382"/>
              <a:ext cx="51155" cy="1345436"/>
            </a:xfrm>
            <a:prstGeom prst="bentConnector3">
              <a:avLst>
                <a:gd name="adj1" fmla="val -446877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ontent Placeholder 39"/>
          <p:cNvSpPr>
            <a:spLocks noGrp="1"/>
          </p:cNvSpPr>
          <p:nvPr>
            <p:ph sz="half" idx="1"/>
          </p:nvPr>
        </p:nvSpPr>
        <p:spPr>
          <a:xfrm>
            <a:off x="6055503" y="950170"/>
            <a:ext cx="2979792" cy="1243111"/>
          </a:xfrm>
        </p:spPr>
        <p:txBody>
          <a:bodyPr/>
          <a:lstStyle/>
          <a:p>
            <a:r>
              <a:rPr lang="en-US" sz="1100" dirty="0" smtClean="0"/>
              <a:t>5 Users, 300+ check-ins, 1500 observations</a:t>
            </a:r>
          </a:p>
          <a:p>
            <a:r>
              <a:rPr lang="en-US" sz="1100" dirty="0" smtClean="0"/>
              <a:t>1100 beer details</a:t>
            </a:r>
          </a:p>
          <a:p>
            <a:r>
              <a:rPr lang="en-US" sz="1100" dirty="0" err="1" smtClean="0"/>
              <a:t>rvest</a:t>
            </a:r>
            <a:r>
              <a:rPr lang="en-US" sz="1100" dirty="0" smtClean="0"/>
              <a:t> &amp; </a:t>
            </a:r>
            <a:r>
              <a:rPr lang="en-US" sz="1100" dirty="0" err="1" smtClean="0"/>
              <a:t>Rselenium</a:t>
            </a:r>
            <a:r>
              <a:rPr lang="en-US" sz="1100" dirty="0" smtClean="0"/>
              <a:t> packages, CSS Selector</a:t>
            </a:r>
          </a:p>
          <a:p>
            <a:r>
              <a:rPr lang="en-US" sz="1100" dirty="0" smtClean="0"/>
              <a:t>Tricky “show more” logic </a:t>
            </a:r>
          </a:p>
          <a:p>
            <a:r>
              <a:rPr lang="en-US" sz="1100" dirty="0" smtClean="0"/>
              <a:t>HTML parse -&gt; data frame -&gt; CSV files</a:t>
            </a:r>
            <a:endParaRPr lang="en-US" sz="1100" dirty="0"/>
          </a:p>
        </p:txBody>
      </p:sp>
      <p:sp>
        <p:nvSpPr>
          <p:cNvPr id="44" name="Content Placeholder 39"/>
          <p:cNvSpPr>
            <a:spLocks noGrp="1"/>
          </p:cNvSpPr>
          <p:nvPr>
            <p:ph sz="half" idx="1"/>
          </p:nvPr>
        </p:nvSpPr>
        <p:spPr>
          <a:xfrm>
            <a:off x="46968" y="950170"/>
            <a:ext cx="2807651" cy="1243111"/>
          </a:xfrm>
        </p:spPr>
        <p:txBody>
          <a:bodyPr/>
          <a:lstStyle/>
          <a:p>
            <a:r>
              <a:rPr lang="en-US" sz="1100" dirty="0" smtClean="0"/>
              <a:t>R Code to get JSON Objects</a:t>
            </a:r>
          </a:p>
          <a:p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2985440" y="2108422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API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07788" y="2107015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Web Scraping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8" name="Content Placeholder 39"/>
          <p:cNvSpPr>
            <a:spLocks noGrp="1"/>
          </p:cNvSpPr>
          <p:nvPr>
            <p:ph sz="half" idx="1"/>
          </p:nvPr>
        </p:nvSpPr>
        <p:spPr>
          <a:xfrm>
            <a:off x="6055503" y="2250715"/>
            <a:ext cx="2979792" cy="550125"/>
          </a:xfrm>
        </p:spPr>
        <p:txBody>
          <a:bodyPr/>
          <a:lstStyle/>
          <a:p>
            <a:r>
              <a:rPr lang="en-US" sz="1100" dirty="0" smtClean="0">
                <a:solidFill>
                  <a:srgbClr val="FFFF00"/>
                </a:solidFill>
              </a:rPr>
              <a:t>IP Black-listed – Intelligent Proxies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Throttle http calls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49" name="Content Placeholder 39"/>
          <p:cNvSpPr>
            <a:spLocks noGrp="1"/>
          </p:cNvSpPr>
          <p:nvPr>
            <p:ph sz="half" idx="1"/>
          </p:nvPr>
        </p:nvSpPr>
        <p:spPr>
          <a:xfrm>
            <a:off x="46968" y="2250715"/>
            <a:ext cx="2823412" cy="550125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Long </a:t>
            </a:r>
            <a:r>
              <a:rPr lang="en-US" sz="1100" dirty="0" smtClean="0">
                <a:solidFill>
                  <a:srgbClr val="FFFF00"/>
                </a:solidFill>
              </a:rPr>
              <a:t>API Client approval </a:t>
            </a:r>
            <a:r>
              <a:rPr lang="en-US" sz="1100" dirty="0">
                <a:solidFill>
                  <a:srgbClr val="FFFF00"/>
                </a:solidFill>
              </a:rPr>
              <a:t>process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100 Calls </a:t>
            </a:r>
            <a:r>
              <a:rPr lang="en-US" sz="1100" dirty="0">
                <a:solidFill>
                  <a:srgbClr val="FFFF00"/>
                </a:solidFill>
              </a:rPr>
              <a:t>per hour restriction</a:t>
            </a:r>
          </a:p>
        </p:txBody>
      </p:sp>
    </p:spTree>
    <p:extLst>
      <p:ext uri="{BB962C8B-B14F-4D97-AF65-F5344CB8AC3E}">
        <p14:creationId xmlns:p14="http://schemas.microsoft.com/office/powerpoint/2010/main" val="10802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beer really better at the brewery?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527" r="7527"/>
          <a:stretch>
            <a:fillRect/>
          </a:stretch>
        </p:blipFill>
        <p:spPr>
          <a:xfrm>
            <a:off x="2276349" y="1467326"/>
            <a:ext cx="4182714" cy="2763441"/>
          </a:xfrm>
        </p:spPr>
      </p:pic>
    </p:spTree>
    <p:extLst>
      <p:ext uri="{BB962C8B-B14F-4D97-AF65-F5344CB8AC3E}">
        <p14:creationId xmlns:p14="http://schemas.microsoft.com/office/powerpoint/2010/main" val="8719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Breweries we targeted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78647" y="1157709"/>
            <a:ext cx="4283193" cy="34168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Community </a:t>
            </a:r>
            <a:r>
              <a:rPr lang="en-US" sz="1800" dirty="0"/>
              <a:t>Beer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Four </a:t>
            </a:r>
            <a:r>
              <a:rPr lang="en-US" sz="1800" dirty="0"/>
              <a:t>Corners Brewing Company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Deep </a:t>
            </a:r>
            <a:r>
              <a:rPr lang="en-US" sz="1800" dirty="0" err="1"/>
              <a:t>Ellum</a:t>
            </a:r>
            <a:r>
              <a:rPr lang="en-US" sz="1800" dirty="0"/>
              <a:t> Brewing Company  </a:t>
            </a:r>
          </a:p>
          <a:p>
            <a:pPr marL="0" indent="0">
              <a:buNone/>
            </a:pPr>
            <a:r>
              <a:rPr lang="en-US" sz="1800" dirty="0" err="1" smtClean="0"/>
              <a:t>BrainDead</a:t>
            </a:r>
            <a:r>
              <a:rPr lang="en-US" sz="1800" dirty="0" smtClean="0"/>
              <a:t> </a:t>
            </a:r>
            <a:r>
              <a:rPr lang="en-US" sz="1800" dirty="0"/>
              <a:t>Brewing       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Noble </a:t>
            </a:r>
            <a:r>
              <a:rPr lang="en-US" sz="1800" dirty="0"/>
              <a:t>Rey Brewing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Texas </a:t>
            </a:r>
            <a:r>
              <a:rPr lang="en-US" sz="1800" dirty="0"/>
              <a:t>Ale Project           </a:t>
            </a:r>
          </a:p>
          <a:p>
            <a:pPr marL="0" indent="0">
              <a:buNone/>
            </a:pPr>
            <a:r>
              <a:rPr lang="en-US" sz="1800" dirty="0" err="1" smtClean="0"/>
              <a:t>Peticolas</a:t>
            </a:r>
            <a:r>
              <a:rPr lang="en-US" sz="1800" dirty="0" smtClean="0"/>
              <a:t> </a:t>
            </a:r>
            <a:r>
              <a:rPr lang="en-US" sz="1800" dirty="0"/>
              <a:t>Brewing Company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023" y="904240"/>
            <a:ext cx="4557751" cy="41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UniversityTemplate_07.18.18.potx" id="{98177323-51DB-4EB0-ADDD-ACF2D37E5CDB}" vid="{290AE970-B9A8-401C-9715-AFA3EF1DF290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40436</TotalTime>
  <Words>635</Words>
  <Application>Microsoft Macintosh PowerPoint</Application>
  <PresentationFormat>On-screen Show (16:9)</PresentationFormat>
  <Paragraphs>82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--SMU-07.18.18--</vt:lpstr>
      <vt:lpstr>Beer Ratings Analysis &amp; Prediction</vt:lpstr>
      <vt:lpstr>Outline</vt:lpstr>
      <vt:lpstr>Beer Industry</vt:lpstr>
      <vt:lpstr>Untappd – Drink Socially</vt:lpstr>
      <vt:lpstr>Questions</vt:lpstr>
      <vt:lpstr>Project Goals</vt:lpstr>
      <vt:lpstr>Data Gathering</vt:lpstr>
      <vt:lpstr>Is beer really better at the brewery?</vt:lpstr>
      <vt:lpstr>Breweries we targeted</vt:lpstr>
      <vt:lpstr>PowerPoint Presentation</vt:lpstr>
      <vt:lpstr>PowerPoint Presentation</vt:lpstr>
      <vt:lpstr>Is beer really better at the brewery?</vt:lpstr>
      <vt:lpstr>Conclusion</vt:lpstr>
      <vt:lpstr>Peticolas vs. Community</vt:lpstr>
      <vt:lpstr>We need more data!</vt:lpstr>
    </vt:vector>
  </TitlesOfParts>
  <Company>Southern Methodist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O'Berg, Gary</dc:creator>
  <cp:lastModifiedBy>Chris Ballenger</cp:lastModifiedBy>
  <cp:revision>498</cp:revision>
  <cp:lastPrinted>2018-03-23T14:39:46Z</cp:lastPrinted>
  <dcterms:created xsi:type="dcterms:W3CDTF">2016-06-08T17:45:18Z</dcterms:created>
  <dcterms:modified xsi:type="dcterms:W3CDTF">2018-08-16T20:41:21Z</dcterms:modified>
</cp:coreProperties>
</file>